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roxima Nova"/>
      <p:regular r:id="rId21"/>
      <p:bold r:id="rId22"/>
      <p:italic r:id="rId23"/>
      <p:boldItalic r:id="rId24"/>
    </p:embeddedFont>
    <p:embeddedFont>
      <p:font typeface="Fira Sans Extra Condensed Medium"/>
      <p:regular r:id="rId25"/>
      <p:bold r:id="rId26"/>
      <p:italic r:id="rId27"/>
      <p:boldItalic r:id="rId28"/>
    </p:embeddedFont>
    <p:embeddedFont>
      <p:font typeface="Proxima Nova Semibold"/>
      <p:regular r:id="rId29"/>
      <p:bold r:id="rId30"/>
      <p:boldItalic r:id="rId31"/>
    </p:embeddedFont>
    <p:embeddedFont>
      <p:font typeface="DM Serif Display"/>
      <p:regular r:id="rId32"/>
      <p:italic r:id="rId33"/>
    </p:embeddedFont>
    <p:embeddedFont>
      <p:font typeface="Open Sans Light"/>
      <p:regular r:id="rId34"/>
      <p:bold r:id="rId35"/>
      <p:italic r:id="rId36"/>
      <p:boldItalic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5.xml"/><Relationship Id="rId41" Type="http://schemas.openxmlformats.org/officeDocument/2006/relationships/font" Target="fonts/OpenSans-boldItalic.fntdata"/><Relationship Id="rId22" Type="http://schemas.openxmlformats.org/officeDocument/2006/relationships/font" Target="fonts/ProximaNova-bold.fntdata"/><Relationship Id="rId21" Type="http://schemas.openxmlformats.org/officeDocument/2006/relationships/font" Target="fonts/ProximaNova-regular.fntdata"/><Relationship Id="rId24" Type="http://schemas.openxmlformats.org/officeDocument/2006/relationships/font" Target="fonts/ProximaNova-boldItalic.fntdata"/><Relationship Id="rId23" Type="http://schemas.openxmlformats.org/officeDocument/2006/relationships/font" Target="fonts/ProximaNova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FiraSansExtraCondensedMedium-bold.fntdata"/><Relationship Id="rId25" Type="http://schemas.openxmlformats.org/officeDocument/2006/relationships/font" Target="fonts/FiraSansExtraCondensedMedium-regular.fntdata"/><Relationship Id="rId28" Type="http://schemas.openxmlformats.org/officeDocument/2006/relationships/font" Target="fonts/FiraSansExtraCondensedMedium-boldItalic.fntdata"/><Relationship Id="rId27" Type="http://schemas.openxmlformats.org/officeDocument/2006/relationships/font" Target="fonts/FiraSansExtraCondensed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Semibold-boldItalic.fntdata"/><Relationship Id="rId30" Type="http://schemas.openxmlformats.org/officeDocument/2006/relationships/font" Target="fonts/ProximaNovaSemibold-bold.fntdata"/><Relationship Id="rId11" Type="http://schemas.openxmlformats.org/officeDocument/2006/relationships/slide" Target="slides/slide6.xml"/><Relationship Id="rId33" Type="http://schemas.openxmlformats.org/officeDocument/2006/relationships/font" Target="fonts/DMSerifDisplay-italic.fntdata"/><Relationship Id="rId10" Type="http://schemas.openxmlformats.org/officeDocument/2006/relationships/slide" Target="slides/slide5.xml"/><Relationship Id="rId32" Type="http://schemas.openxmlformats.org/officeDocument/2006/relationships/font" Target="fonts/DMSerifDisplay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Light-bold.fntdata"/><Relationship Id="rId12" Type="http://schemas.openxmlformats.org/officeDocument/2006/relationships/slide" Target="slides/slide7.xml"/><Relationship Id="rId34" Type="http://schemas.openxmlformats.org/officeDocument/2006/relationships/font" Target="fonts/OpenSansLight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Light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Light-italic.fntdata"/><Relationship Id="rId17" Type="http://schemas.openxmlformats.org/officeDocument/2006/relationships/slide" Target="slides/slide12.xml"/><Relationship Id="rId39" Type="http://schemas.openxmlformats.org/officeDocument/2006/relationships/font" Target="fonts/OpenSans-bold.fntdata"/><Relationship Id="rId16" Type="http://schemas.openxmlformats.org/officeDocument/2006/relationships/slide" Target="slides/slide11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fc605844a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fc605844a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fc605844a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fc605844a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fc605844a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fc605844a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fc605844a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fc605844a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fc605844a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fc605844a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fc605844a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fc605844a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dfce81f19_0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dfce81f19_0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fc605844a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fc605844a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fc605844a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fc605844a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fc605844a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fc605844a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fc605844a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fc605844a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dfce81f1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dfce81f1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fc605844a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fc605844a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2">
  <p:cSld name="CUSTOM_18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/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hasCustomPrompt="1"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6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3">
  <p:cSld name="CUSTOM_20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hasCustomPrompt="1" idx="2" type="title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2">
  <p:cSld name="CUSTOM_6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ctrTitle"/>
          </p:nvPr>
        </p:nvSpPr>
        <p:spPr>
          <a:xfrm>
            <a:off x="2120944" y="1395950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2120944" y="1857424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4"/>
          <p:cNvSpPr txBox="1"/>
          <p:nvPr>
            <p:ph idx="2" type="ctrTitle"/>
          </p:nvPr>
        </p:nvSpPr>
        <p:spPr>
          <a:xfrm>
            <a:off x="4593656" y="1392550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3" type="subTitle"/>
          </p:nvPr>
        </p:nvSpPr>
        <p:spPr>
          <a:xfrm>
            <a:off x="5196656" y="1854021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14"/>
          <p:cNvSpPr txBox="1"/>
          <p:nvPr>
            <p:ph idx="4" type="ctrTitle"/>
          </p:nvPr>
        </p:nvSpPr>
        <p:spPr>
          <a:xfrm>
            <a:off x="2120944" y="2921676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5" type="subTitle"/>
          </p:nvPr>
        </p:nvSpPr>
        <p:spPr>
          <a:xfrm>
            <a:off x="2120944" y="3383150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14"/>
          <p:cNvSpPr txBox="1"/>
          <p:nvPr>
            <p:ph idx="6" type="ctrTitle"/>
          </p:nvPr>
        </p:nvSpPr>
        <p:spPr>
          <a:xfrm>
            <a:off x="4593656" y="2918279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7" type="subTitle"/>
          </p:nvPr>
        </p:nvSpPr>
        <p:spPr>
          <a:xfrm>
            <a:off x="5196656" y="3379749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14"/>
          <p:cNvSpPr txBox="1"/>
          <p:nvPr>
            <p:ph idx="8"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idx="2" type="subTitle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3" type="ctrTitle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5"/>
          <p:cNvSpPr txBox="1"/>
          <p:nvPr>
            <p:ph idx="4" type="subTitle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5" type="ctrTitle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6"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4">
  <p:cSld name="CUSTOM_2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99" name="Google Shape;99;p16"/>
          <p:cNvSpPr txBox="1"/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hasCustomPrompt="1"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5">
  <p:cSld name="CUSTOM_23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hasCustomPrompt="1" idx="2" type="title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7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6">
  <p:cSld name="CUSTOM_24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None/>
              <a:defRPr sz="160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1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ctrTitle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2" type="ctrTitle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19"/>
          <p:cNvSpPr txBox="1"/>
          <p:nvPr>
            <p:ph idx="3" type="subTitle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4" type="ctrTitle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5" name="Google Shape;115;p19"/>
          <p:cNvSpPr txBox="1"/>
          <p:nvPr>
            <p:ph idx="5" type="subTitle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hasCustomPrompt="1" idx="6" type="title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/>
          <p:nvPr>
            <p:ph hasCustomPrompt="1" idx="7" type="title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9"/>
          <p:cNvSpPr txBox="1"/>
          <p:nvPr>
            <p:ph hasCustomPrompt="1" idx="8" type="title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9"/>
          <p:cNvSpPr txBox="1"/>
          <p:nvPr>
            <p:ph idx="9"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_1_2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1" type="subTitle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3"/>
          <p:cNvSpPr txBox="1"/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3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" name="Google Shape;17;p3"/>
          <p:cNvSpPr txBox="1"/>
          <p:nvPr>
            <p:ph idx="4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5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6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" name="Google Shape;20;p3"/>
          <p:cNvSpPr txBox="1"/>
          <p:nvPr>
            <p:ph idx="7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8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9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3"/>
          <p:cNvSpPr txBox="1"/>
          <p:nvPr>
            <p:ph idx="13" type="subTitle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4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5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3"/>
          <p:cNvSpPr txBox="1"/>
          <p:nvPr>
            <p:ph idx="16" type="subTitle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17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/>
          <p:nvPr>
            <p:ph idx="18" type="ctrTitle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9" name="Google Shape;29;p3"/>
          <p:cNvSpPr txBox="1"/>
          <p:nvPr>
            <p:ph idx="19" type="subTitle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0" name="Google Shape;30;p3"/>
          <p:cNvSpPr txBox="1"/>
          <p:nvPr>
            <p:ph hasCustomPrompt="1" idx="20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32;p3"/>
          <p:cNvSpPr txBox="1"/>
          <p:nvPr>
            <p:ph idx="21"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" name="Google Shape;33;p3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0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642050" y="18300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2" type="subTitle"/>
          </p:nvPr>
        </p:nvSpPr>
        <p:spPr>
          <a:xfrm>
            <a:off x="723600" y="991050"/>
            <a:ext cx="3655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6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7"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3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" type="subTitle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4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" name="Google Shape;39;p5"/>
          <p:cNvSpPr txBox="1"/>
          <p:nvPr>
            <p:ph idx="1" type="subTitle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1">
  <p:cSld name="CUSTOM_7_2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hasCustomPrompt="1" idx="2" type="title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+ subtitle">
  <p:cSld name="CUSTOM_15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idx="1" type="subTitle"/>
          </p:nvPr>
        </p:nvSpPr>
        <p:spPr>
          <a:xfrm>
            <a:off x="3531568" y="3311625"/>
            <a:ext cx="49818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16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idx="1" type="subTitle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2" type="subTitle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3" type="subTitle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4" type="subTitle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 1">
  <p:cSld name="CUSTOM_17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ctrTitle"/>
          </p:nvPr>
        </p:nvSpPr>
        <p:spPr>
          <a:xfrm>
            <a:off x="4255475" y="42563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" name="Google Shape;54;p9"/>
          <p:cNvSpPr txBox="1"/>
          <p:nvPr>
            <p:ph idx="1" type="subTitle"/>
          </p:nvPr>
        </p:nvSpPr>
        <p:spPr>
          <a:xfrm>
            <a:off x="4255475" y="961206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5" name="Google Shape;55;p9"/>
          <p:cNvSpPr txBox="1"/>
          <p:nvPr>
            <p:ph idx="2" type="ctrTitle"/>
          </p:nvPr>
        </p:nvSpPr>
        <p:spPr>
          <a:xfrm>
            <a:off x="6084275" y="18479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3" type="subTitle"/>
          </p:nvPr>
        </p:nvSpPr>
        <p:spPr>
          <a:xfrm>
            <a:off x="6084275" y="2383516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7" name="Google Shape;57;p9"/>
          <p:cNvSpPr txBox="1"/>
          <p:nvPr>
            <p:ph idx="4" type="ctrTitle"/>
          </p:nvPr>
        </p:nvSpPr>
        <p:spPr>
          <a:xfrm>
            <a:off x="723600" y="470625"/>
            <a:ext cx="2593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" name="Google Shape;58;p9"/>
          <p:cNvSpPr txBox="1"/>
          <p:nvPr>
            <p:ph idx="5" type="ctrTitle"/>
          </p:nvPr>
        </p:nvSpPr>
        <p:spPr>
          <a:xfrm>
            <a:off x="1178425" y="1848588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" name="Google Shape;59;p9"/>
          <p:cNvSpPr txBox="1"/>
          <p:nvPr>
            <p:ph idx="6" type="subTitle"/>
          </p:nvPr>
        </p:nvSpPr>
        <p:spPr>
          <a:xfrm>
            <a:off x="1217925" y="2384159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9"/>
          <p:cNvSpPr txBox="1"/>
          <p:nvPr>
            <p:ph idx="7" type="ctrTitle"/>
          </p:nvPr>
        </p:nvSpPr>
        <p:spPr>
          <a:xfrm>
            <a:off x="3007225" y="3270898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1" name="Google Shape;61;p9"/>
          <p:cNvSpPr txBox="1"/>
          <p:nvPr>
            <p:ph idx="8" type="subTitle"/>
          </p:nvPr>
        </p:nvSpPr>
        <p:spPr>
          <a:xfrm>
            <a:off x="3046725" y="3806469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/>
          <p:nvPr/>
        </p:nvSpPr>
        <p:spPr>
          <a:xfrm>
            <a:off x="3369388" y="-83450"/>
            <a:ext cx="667500" cy="301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5190088" y="2106525"/>
            <a:ext cx="667500" cy="311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s 2">
  <p:cSld name="TITLE_ONLY_3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10"/>
          <p:cNvSpPr txBox="1"/>
          <p:nvPr>
            <p:ph idx="1" type="subTitle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0"/>
          <p:cNvSpPr txBox="1"/>
          <p:nvPr>
            <p:ph idx="2" type="subTitle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0"/>
          <p:cNvSpPr txBox="1"/>
          <p:nvPr>
            <p:ph idx="3" type="ctrTitle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3B55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 rotWithShape="1">
          <a:blip r:embed="rId3">
            <a:alphaModFix amt="17000"/>
          </a:blip>
          <a:srcRect b="0" l="0" r="0" t="0"/>
          <a:stretch/>
        </p:blipFill>
        <p:spPr>
          <a:xfrm>
            <a:off x="0" y="0"/>
            <a:ext cx="9143998" cy="514229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/>
          <p:nvPr/>
        </p:nvSpPr>
        <p:spPr>
          <a:xfrm rot="10800000">
            <a:off x="7782000" y="367900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2" name="Google Shape;142;p27"/>
          <p:cNvSpPr/>
          <p:nvPr/>
        </p:nvSpPr>
        <p:spPr>
          <a:xfrm>
            <a:off x="381075" y="3949313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3" name="Google Shape;143;p27"/>
          <p:cNvSpPr txBox="1"/>
          <p:nvPr>
            <p:ph idx="1" type="subTitle"/>
          </p:nvPr>
        </p:nvSpPr>
        <p:spPr>
          <a:xfrm>
            <a:off x="1809400" y="2846900"/>
            <a:ext cx="5455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Uso de MongoDB y MySQL en un caso de negocio</a:t>
            </a:r>
            <a:endParaRPr sz="180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Bedu</a:t>
            </a:r>
            <a:endParaRPr sz="180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Módulo 1: Introducción a base de datos</a:t>
            </a:r>
            <a:endParaRPr sz="180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Isai Gutiérrez Gutierrez</a:t>
            </a:r>
            <a:endParaRPr sz="180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44" name="Google Shape;144;p27"/>
          <p:cNvSpPr txBox="1"/>
          <p:nvPr>
            <p:ph type="ctrTitle"/>
          </p:nvPr>
        </p:nvSpPr>
        <p:spPr>
          <a:xfrm>
            <a:off x="2414802" y="912375"/>
            <a:ext cx="42450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100">
                <a:solidFill>
                  <a:srgbClr val="FFFFFF"/>
                </a:solidFill>
              </a:rPr>
              <a:t>IOWA LIQUOR SALES</a:t>
            </a:r>
            <a:endParaRPr sz="39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idx="4294967295" type="ctrTitle"/>
          </p:nvPr>
        </p:nvSpPr>
        <p:spPr>
          <a:xfrm>
            <a:off x="723600" y="352050"/>
            <a:ext cx="7852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800"/>
              <a:t>Determinar qué productos se pueden vender mas dependiendo la ciudad.</a:t>
            </a:r>
            <a:endParaRPr b="1" sz="18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871" y="1057150"/>
            <a:ext cx="6959754" cy="115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375" y="2214666"/>
            <a:ext cx="6959749" cy="1218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8375" y="3432797"/>
            <a:ext cx="6959749" cy="1163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idx="4294967295" type="ctrTitle"/>
          </p:nvPr>
        </p:nvSpPr>
        <p:spPr>
          <a:xfrm>
            <a:off x="723600" y="352050"/>
            <a:ext cx="7852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800"/>
              <a:t>Determinar en qué mes se consume más alcohol</a:t>
            </a:r>
            <a:endParaRPr b="1" sz="1800"/>
          </a:p>
        </p:txBody>
      </p:sp>
      <p:sp>
        <p:nvSpPr>
          <p:cNvPr id="224" name="Google Shape;224;p37"/>
          <p:cNvSpPr txBox="1"/>
          <p:nvPr/>
        </p:nvSpPr>
        <p:spPr>
          <a:xfrm>
            <a:off x="4321975" y="1107275"/>
            <a:ext cx="41880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{$addFields: {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month_name: {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$switch: {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	branches: [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	{ case: { $eq: [ "$_id" ,1] }, then:  "Enero" },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	{ case: { $eq: [ "$_id" ,2] }, then:  "Febrero" },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	{ case: { $eq: [ "$_id" ,3] }, then:  "Marzo" },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	{ case: { $eq: [ "$_id" ,4] }, then:  "Abril" },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	{ case: { $eq: [ "$_id" ,5] }, then:  "Mayo" },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	{ case: { $eq: [ "$_id" ,6] }, then:  "Junio" },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	{ case: { $eq: [ "$_id" ,7] }, then:  "Julio" },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	{ case: { $eq: [ "$_id" ,8] }, then:  "Agosto" },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	{ case: { $eq: [ "$_id" ,9] }, then:  "Septiembre" },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	{ case: { $eq: [ "$_id" ,10] }, then:  "Octubre" },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	{ case: { $eq: [ "$_id" ,11] }, then:  "Noviembre" },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	{ case: { $eq: [ "$_id" ,12] }, then:  "Diciembre" }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	],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default:"Did not match"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}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}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}}, {$sort: {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consumo_alcohol_lt: -1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}}]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7"/>
          <p:cNvSpPr txBox="1"/>
          <p:nvPr/>
        </p:nvSpPr>
        <p:spPr>
          <a:xfrm>
            <a:off x="848325" y="189310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[{$group: {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_id: {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$month: '$date'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},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consumo_alcohol_lt: {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$sum: '$volume_sold_liters'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}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}},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idx="4294967295" type="ctrTitle"/>
          </p:nvPr>
        </p:nvSpPr>
        <p:spPr>
          <a:xfrm>
            <a:off x="723600" y="352050"/>
            <a:ext cx="7852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800"/>
              <a:t>Determinar en qué mes se consume más alcohol</a:t>
            </a:r>
            <a:endParaRPr b="1" sz="1800"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035" y="1245972"/>
            <a:ext cx="7305629" cy="1528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163" y="2774520"/>
            <a:ext cx="7321374" cy="1400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idx="4294967295" type="ctrTitle"/>
          </p:nvPr>
        </p:nvSpPr>
        <p:spPr>
          <a:xfrm>
            <a:off x="723600" y="352050"/>
            <a:ext cx="7852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s" sz="1800"/>
              <a:t>Determina los 10 productos que generan mayor volumen ganancias de utilidad y de esos 10 obtén la ganancia total de utilidad por ciudad</a:t>
            </a:r>
            <a:endParaRPr b="1" sz="18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238" name="Google Shape;238;p39"/>
          <p:cNvSpPr txBox="1"/>
          <p:nvPr/>
        </p:nvSpPr>
        <p:spPr>
          <a:xfrm>
            <a:off x="785825" y="1298250"/>
            <a:ext cx="7852500" cy="3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select st.city, i.item_description, sum(state_bottle_retail-state_bottle_cost) as suma_venta_utilidad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from items i join sales s on i.item_number = s.item_number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join store st on st.store_number = s.store_number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where i.item_number in (select number_item FROM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	(select i.item_number as number_item, sum(state_bottle_retail-state_bottle_cost) as total_utilidad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	from items i join sales s on i.item_number = s.item_number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	group by (number_item)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	order by total_utilidad desc  limit 10) no_product_sale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)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group by st.city, i.item_number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order by st.city, suma_venta_utilidad desc;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idx="4294967295" type="ctrTitle"/>
          </p:nvPr>
        </p:nvSpPr>
        <p:spPr>
          <a:xfrm>
            <a:off x="723600" y="352050"/>
            <a:ext cx="7852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800"/>
              <a:t>Determina los 10 productos que generan mayor volumen ganancias de utilidad y de esos 10 obtén la ganancia total de utilidad por ciudad</a:t>
            </a:r>
            <a:endParaRPr b="1" sz="18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663" y="1298250"/>
            <a:ext cx="3742375" cy="369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idx="4294967295" type="ctrTitle"/>
          </p:nvPr>
        </p:nvSpPr>
        <p:spPr>
          <a:xfrm>
            <a:off x="723600" y="352050"/>
            <a:ext cx="7852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800"/>
              <a:t>Conclusiones</a:t>
            </a:r>
            <a:endParaRPr b="1" sz="1800"/>
          </a:p>
        </p:txBody>
      </p:sp>
      <p:sp>
        <p:nvSpPr>
          <p:cNvPr id="250" name="Google Shape;250;p41"/>
          <p:cNvSpPr txBox="1"/>
          <p:nvPr/>
        </p:nvSpPr>
        <p:spPr>
          <a:xfrm>
            <a:off x="723600" y="1195650"/>
            <a:ext cx="7732800" cy="3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Para realizar un estudio de mercado con estos datos es necesario aun profundizar más sobre los mismos, pero da una vista sobre qué productos nos interesan y en qué ciudad sería conveniente tener un punto de venta, además de saber en qué fechas es posible que se solicite más un producto y así mismo saber en qué mes se consume más alcohol.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 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MongoDB y MySQL son herramientas muy potentes sin embargo cada una tiene sus cualidades para trabajar dependiendo el tipo de proyecto que se requiera.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idx="6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Problema</a:t>
            </a:r>
            <a:endParaRPr sz="1700"/>
          </a:p>
        </p:txBody>
      </p:sp>
      <p:sp>
        <p:nvSpPr>
          <p:cNvPr id="150" name="Google Shape;150;p28"/>
          <p:cNvSpPr txBox="1"/>
          <p:nvPr>
            <p:ph idx="8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51" name="Google Shape;151;p28"/>
          <p:cNvSpPr txBox="1"/>
          <p:nvPr>
            <p:ph idx="21"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Tabla de contenido</a:t>
            </a:r>
            <a:endParaRPr sz="2200"/>
          </a:p>
        </p:txBody>
      </p:sp>
      <p:sp>
        <p:nvSpPr>
          <p:cNvPr id="152" name="Google Shape;152;p28"/>
          <p:cNvSpPr txBox="1"/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Objetivos</a:t>
            </a:r>
            <a:endParaRPr sz="1700"/>
          </a:p>
        </p:txBody>
      </p:sp>
      <p:sp>
        <p:nvSpPr>
          <p:cNvPr id="153" name="Google Shape;153;p28"/>
          <p:cNvSpPr txBox="1"/>
          <p:nvPr>
            <p:ph idx="2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54" name="Google Shape;154;p28"/>
          <p:cNvSpPr txBox="1"/>
          <p:nvPr>
            <p:ph idx="3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Contexto</a:t>
            </a:r>
            <a:endParaRPr sz="1700"/>
          </a:p>
        </p:txBody>
      </p:sp>
      <p:sp>
        <p:nvSpPr>
          <p:cNvPr id="155" name="Google Shape;155;p28"/>
          <p:cNvSpPr txBox="1"/>
          <p:nvPr>
            <p:ph idx="5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56" name="Google Shape;156;p28"/>
          <p:cNvSpPr txBox="1"/>
          <p:nvPr>
            <p:ph idx="9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/>
              <a:t>Solución</a:t>
            </a:r>
            <a:endParaRPr sz="1700"/>
          </a:p>
        </p:txBody>
      </p:sp>
      <p:sp>
        <p:nvSpPr>
          <p:cNvPr id="157" name="Google Shape;157;p28"/>
          <p:cNvSpPr txBox="1"/>
          <p:nvPr>
            <p:ph idx="14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158" name="Google Shape;158;p28"/>
          <p:cNvSpPr txBox="1"/>
          <p:nvPr>
            <p:ph idx="15" type="ctrTitle"/>
          </p:nvPr>
        </p:nvSpPr>
        <p:spPr>
          <a:xfrm>
            <a:off x="2870600" y="3781500"/>
            <a:ext cx="1753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/>
              <a:t>Conclusiones</a:t>
            </a:r>
            <a:endParaRPr sz="1700"/>
          </a:p>
        </p:txBody>
      </p:sp>
      <p:sp>
        <p:nvSpPr>
          <p:cNvPr id="159" name="Google Shape;159;p28"/>
          <p:cNvSpPr txBox="1"/>
          <p:nvPr>
            <p:ph idx="17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idx="4294967295" type="title"/>
          </p:nvPr>
        </p:nvSpPr>
        <p:spPr>
          <a:xfrm flipH="1">
            <a:off x="3148497" y="268100"/>
            <a:ext cx="28470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Objetivo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213" y="1424924"/>
            <a:ext cx="2689875" cy="268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9"/>
          <p:cNvSpPr txBox="1"/>
          <p:nvPr/>
        </p:nvSpPr>
        <p:spPr>
          <a:xfrm>
            <a:off x="446325" y="1899575"/>
            <a:ext cx="4587000" cy="19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Uso del lenguaje de MySQL y MongoDB para resolver una problemática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Realizar consultas que ayuden a la toma de decisiones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Llegar a una conclusión con los datos obtenidos</a:t>
            </a:r>
            <a:endParaRPr sz="3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0735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>
            <p:ph idx="1" type="subTitle"/>
          </p:nvPr>
        </p:nvSpPr>
        <p:spPr>
          <a:xfrm>
            <a:off x="45175" y="1409550"/>
            <a:ext cx="2983200" cy="25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Este conjunto de datos contiene información sobre el nombre, el tipo, el precio, la cantidad y el lugar de venta de las ventas de envases individuales o paquetes de envases de bebidas alcohólicas del estado de Iowa.</a:t>
            </a:r>
            <a:endParaRPr sz="17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3" name="Google Shape;173;p30"/>
          <p:cNvSpPr txBox="1"/>
          <p:nvPr>
            <p:ph idx="4294967295" type="ctrTitle"/>
          </p:nvPr>
        </p:nvSpPr>
        <p:spPr>
          <a:xfrm>
            <a:off x="619513" y="438725"/>
            <a:ext cx="18345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Contexto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4724" y="197775"/>
            <a:ext cx="5432074" cy="4747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idx="4294967295" type="title"/>
          </p:nvPr>
        </p:nvSpPr>
        <p:spPr>
          <a:xfrm flipH="1">
            <a:off x="3034422" y="268100"/>
            <a:ext cx="28470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Problema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0" name="Google Shape;180;p31"/>
          <p:cNvSpPr txBox="1"/>
          <p:nvPr/>
        </p:nvSpPr>
        <p:spPr>
          <a:xfrm>
            <a:off x="446325" y="1899575"/>
            <a:ext cx="4587000" cy="23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Realizar un estudio de mercado para verificar en qué ciudad es conveniente tener un punto de ventas.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Saber que productos vender.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 base en el consumo de alcohol determinar el punto de venta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575" y="1026825"/>
            <a:ext cx="3046985" cy="367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idx="4294967295" type="title"/>
          </p:nvPr>
        </p:nvSpPr>
        <p:spPr>
          <a:xfrm flipH="1">
            <a:off x="3034422" y="268100"/>
            <a:ext cx="28470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Solución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7" name="Google Shape;187;p32"/>
          <p:cNvSpPr txBox="1"/>
          <p:nvPr/>
        </p:nvSpPr>
        <p:spPr>
          <a:xfrm>
            <a:off x="446325" y="1298250"/>
            <a:ext cx="45870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Verificar cuál de las ciudades no tiene tantas sucursales pero que tenga un consumo de alcohol elevado, para empezar a analizar esa zona.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Determinar qué productos se pueden vender mas dependiendo la ciudad.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En qué fechas es mejor tener un inventario respecto al producto que se venda más por mes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325" y="701300"/>
            <a:ext cx="3805877" cy="364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idx="4294967295" type="ctrTitle"/>
          </p:nvPr>
        </p:nvSpPr>
        <p:spPr>
          <a:xfrm>
            <a:off x="723600" y="352050"/>
            <a:ext cx="7852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800"/>
              <a:t>Verificar cuál de las ciudades no tiene tantas sucursales pero que tenga un consumo de alcohol elevado, para empezar a analizar esa zona.</a:t>
            </a:r>
            <a:endParaRPr sz="1800"/>
          </a:p>
        </p:txBody>
      </p:sp>
      <p:sp>
        <p:nvSpPr>
          <p:cNvPr id="194" name="Google Shape;194;p33"/>
          <p:cNvSpPr txBox="1"/>
          <p:nvPr/>
        </p:nvSpPr>
        <p:spPr>
          <a:xfrm>
            <a:off x="974750" y="1495275"/>
            <a:ext cx="32250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select distinct city, count(store_number) as no_sucursales</a:t>
            </a:r>
            <a:endParaRPr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from store </a:t>
            </a:r>
            <a:endParaRPr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  group</a:t>
            </a:r>
            <a:r>
              <a:rPr lang="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by city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order by no_sucursales desc limit 20;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3"/>
          <p:cNvSpPr txBox="1"/>
          <p:nvPr/>
        </p:nvSpPr>
        <p:spPr>
          <a:xfrm>
            <a:off x="4573150" y="1495275"/>
            <a:ext cx="38991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select s.city, sum(sl.volume_sold_liters) as volumen_alcohol_lt</a:t>
            </a:r>
            <a:endParaRPr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	from store s join sales sl on s.store_number = sl.store_number</a:t>
            </a:r>
            <a:endParaRPr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group by (s.city)</a:t>
            </a:r>
            <a:endParaRPr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order by volumen_alcohol_lt desc limit 20;</a:t>
            </a:r>
            <a:endParaRPr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4"/>
          <p:cNvPicPr preferRelativeResize="0"/>
          <p:nvPr/>
        </p:nvPicPr>
        <p:blipFill rotWithShape="1">
          <a:blip r:embed="rId3">
            <a:alphaModFix amt="69000"/>
          </a:blip>
          <a:srcRect b="0" l="651" r="661" t="1526"/>
          <a:stretch/>
        </p:blipFill>
        <p:spPr>
          <a:xfrm>
            <a:off x="-20175" y="0"/>
            <a:ext cx="9164223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4"/>
          <p:cNvSpPr txBox="1"/>
          <p:nvPr>
            <p:ph idx="4294967295" type="ctrTitle"/>
          </p:nvPr>
        </p:nvSpPr>
        <p:spPr>
          <a:xfrm>
            <a:off x="723600" y="352050"/>
            <a:ext cx="7852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212121"/>
                </a:solidFill>
              </a:rPr>
              <a:t>Verificar cuál de las ciudades no tiene tantas sucursales pero que tenga un consumo de alcohol elevado, para empezar a analizar esa zona.</a:t>
            </a:r>
            <a:endParaRPr sz="1800">
              <a:solidFill>
                <a:srgbClr val="212121"/>
              </a:solidFill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900" y="1269166"/>
            <a:ext cx="2225433" cy="3685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0453" y="1236175"/>
            <a:ext cx="2593347" cy="371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idx="4294967295" type="ctrTitle"/>
          </p:nvPr>
        </p:nvSpPr>
        <p:spPr>
          <a:xfrm>
            <a:off x="723600" y="352050"/>
            <a:ext cx="7852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800"/>
              <a:t>Determinar qué productos se pueden vender mas dependiendo la ciudad.</a:t>
            </a:r>
            <a:endParaRPr b="1" sz="18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209" name="Google Shape;209;p35"/>
          <p:cNvSpPr txBox="1"/>
          <p:nvPr/>
        </p:nvSpPr>
        <p:spPr>
          <a:xfrm>
            <a:off x="1618125" y="1027875"/>
            <a:ext cx="21363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[{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$addFields: {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utilidad_producto: {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$subtract: [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'$state_bottle_retail',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'$state_bottle_cost'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]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}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}, {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$group: {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_id: {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item_number: '$item_number',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year: {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$year: '$date'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}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},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utilidad_producto: {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$addToSet: '$utilidad_producto'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},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sale_dollars: {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$addToSet: '$sale_dollars'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}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}, {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$unwind: {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path: '$utilidad_producto'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}, {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$lookup: {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from: 'items',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localField: '_id.item_number',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foreignField: 'item_number',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as: 'item_list'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},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0" name="Google Shape;210;p35"/>
          <p:cNvSpPr txBox="1"/>
          <p:nvPr/>
        </p:nvSpPr>
        <p:spPr>
          <a:xfrm>
            <a:off x="4882250" y="1027875"/>
            <a:ext cx="2806800" cy="4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{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$addFields: {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item_info: {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$arrayElemAt: [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'$item_list',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0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]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}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}, {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$addFields: {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item_name: '$item_info.item_description'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}, {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$addFields: {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item_number: '$_id.item_number',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year: '$_id.year'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}, {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$addFields: {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venta_total: {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$sum: '$sale_dollars'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}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}, {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$project: {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_id: 0,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item_name: 1,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utilidad_producto: 1,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item_number: 1,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year: 1,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venta_total: 1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}, {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$sort: {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venta_total: -1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}, {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$limit: 10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}]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